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70" r:id="rId2"/>
    <p:sldId id="256" r:id="rId3"/>
    <p:sldId id="258" r:id="rId4"/>
    <p:sldId id="257" r:id="rId5"/>
    <p:sldId id="259" r:id="rId6"/>
    <p:sldId id="260" r:id="rId7"/>
    <p:sldId id="262" r:id="rId8"/>
    <p:sldId id="261" r:id="rId9"/>
    <p:sldId id="263" r:id="rId10"/>
    <p:sldId id="265" r:id="rId11"/>
    <p:sldId id="267" r:id="rId12"/>
    <p:sldId id="268" r:id="rId13"/>
    <p:sldId id="272" r:id="rId14"/>
    <p:sldId id="269" r:id="rId15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547" y="-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16288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1D367-3787-4FD0-ABD8-9BFA5C5D7E8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39925" y="412750"/>
            <a:ext cx="1974850" cy="1111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85788" y="1585913"/>
            <a:ext cx="4683125" cy="1298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13055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316288" y="313055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BB6FF-13D3-44A4-8E0E-BFDC73169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4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B6FF-13D3-44A4-8E0E-BFDC731698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B6FF-13D3-44A4-8E0E-BFDC731698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2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7647" y="2034374"/>
            <a:ext cx="2061210" cy="1254125"/>
          </a:xfrm>
          <a:custGeom>
            <a:avLst/>
            <a:gdLst/>
            <a:ahLst/>
            <a:cxnLst/>
            <a:rect l="l" t="t" r="r" b="b"/>
            <a:pathLst>
              <a:path w="2061210" h="1254125">
                <a:moveTo>
                  <a:pt x="1030922" y="0"/>
                </a:moveTo>
                <a:lnTo>
                  <a:pt x="0" y="1030520"/>
                </a:lnTo>
                <a:lnTo>
                  <a:pt x="223138" y="1253572"/>
                </a:lnTo>
                <a:lnTo>
                  <a:pt x="1838087" y="1253572"/>
                </a:lnTo>
                <a:lnTo>
                  <a:pt x="2061054" y="1030520"/>
                </a:lnTo>
                <a:lnTo>
                  <a:pt x="1030922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12" y="957239"/>
            <a:ext cx="1294765" cy="2061210"/>
          </a:xfrm>
          <a:custGeom>
            <a:avLst/>
            <a:gdLst/>
            <a:ahLst/>
            <a:cxnLst/>
            <a:rect l="l" t="t" r="r" b="b"/>
            <a:pathLst>
              <a:path w="1294765" h="2061210">
                <a:moveTo>
                  <a:pt x="263949" y="0"/>
                </a:moveTo>
                <a:lnTo>
                  <a:pt x="0" y="264053"/>
                </a:lnTo>
                <a:lnTo>
                  <a:pt x="0" y="1797205"/>
                </a:lnTo>
                <a:lnTo>
                  <a:pt x="263949" y="2061054"/>
                </a:lnTo>
                <a:lnTo>
                  <a:pt x="1294482" y="1030925"/>
                </a:lnTo>
                <a:lnTo>
                  <a:pt x="263949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321" y="0"/>
            <a:ext cx="2036670" cy="19335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6544" y="359980"/>
            <a:ext cx="2834004" cy="33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5BA6-D7F6-4673-AA8A-701B9F43C422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5333F-4713-49E3-AA84-10F269E06251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A198-2999-4EFF-9ECD-0E45C61A5C58}" type="datetime1">
              <a:rPr lang="en-US" smtClean="0"/>
              <a:t>1/20/2024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87598" y="2747223"/>
            <a:ext cx="924560" cy="541020"/>
          </a:xfrm>
          <a:custGeom>
            <a:avLst/>
            <a:gdLst/>
            <a:ahLst/>
            <a:cxnLst/>
            <a:rect l="l" t="t" r="r" b="b"/>
            <a:pathLst>
              <a:path w="924560" h="54102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00836" y="2575346"/>
            <a:ext cx="758190" cy="713105"/>
          </a:xfrm>
          <a:custGeom>
            <a:avLst/>
            <a:gdLst/>
            <a:ahLst/>
            <a:cxnLst/>
            <a:rect l="l" t="t" r="r" b="b"/>
            <a:pathLst>
              <a:path w="758189" h="713104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4F234-CB93-4FB6-B1E3-0072C3806FCC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623F-618C-432F-8CEC-F05175E61CAA}" type="datetime1">
              <a:rPr lang="en-US" smtClean="0"/>
              <a:t>1/20/2024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3617" y="312539"/>
            <a:ext cx="4121430" cy="3956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7942" y="1226832"/>
            <a:ext cx="3198815" cy="713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Digital Twins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932B3-D828-487D-85C9-97857073FB8E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617" y="312539"/>
            <a:ext cx="3979733" cy="677108"/>
          </a:xfrm>
        </p:spPr>
        <p:txBody>
          <a:bodyPr/>
          <a:lstStyle/>
          <a:p>
            <a:pPr algn="ctr"/>
            <a:r>
              <a:rPr lang="en-US" sz="4400" spc="85" dirty="0"/>
              <a:t>Digital</a:t>
            </a:r>
            <a:r>
              <a:rPr lang="en-US" sz="4400" spc="30" dirty="0"/>
              <a:t> </a:t>
            </a:r>
            <a:r>
              <a:rPr lang="en-US" sz="4400" spc="50" dirty="0" smtClean="0"/>
              <a:t>Twin</a:t>
            </a: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55950" y="989647"/>
            <a:ext cx="1981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algn="l"/>
            <a:r>
              <a:rPr lang="en-US" sz="1800" dirty="0" smtClean="0"/>
              <a:t>Akhi Azim </a:t>
            </a:r>
            <a:r>
              <a:rPr lang="en-US" sz="1800" dirty="0" smtClean="0"/>
              <a:t>Papri</a:t>
            </a:r>
            <a:endParaRPr lang="en-US" sz="1800" dirty="0" smtClean="0"/>
          </a:p>
        </p:txBody>
      </p:sp>
      <p:sp>
        <p:nvSpPr>
          <p:cNvPr id="5" name="Footer Placeholder 16"/>
          <p:cNvSpPr txBox="1">
            <a:spLocks/>
          </p:cNvSpPr>
          <p:nvPr/>
        </p:nvSpPr>
        <p:spPr>
          <a:xfrm>
            <a:off x="184150" y="3014757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55950" y="1266646"/>
            <a:ext cx="1981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algn="l"/>
            <a:r>
              <a:rPr lang="en-US" sz="1200" dirty="0" smtClean="0"/>
              <a:t>Roll : 2112276104</a:t>
            </a:r>
          </a:p>
          <a:p>
            <a:pPr algn="l"/>
            <a:r>
              <a:rPr lang="en-US" sz="1200" dirty="0" smtClean="0"/>
              <a:t>RU-CSE.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8749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66795" y="329347"/>
            <a:ext cx="4589333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00860">
              <a:lnSpc>
                <a:spcPct val="100000"/>
              </a:lnSpc>
              <a:spcBef>
                <a:spcPts val="125"/>
              </a:spcBef>
            </a:pPr>
            <a:r>
              <a:rPr sz="2000" spc="60" dirty="0">
                <a:latin typeface="+mj-lt"/>
              </a:rPr>
              <a:t>Ethical </a:t>
            </a:r>
            <a:r>
              <a:rPr sz="2000" spc="70" dirty="0">
                <a:latin typeface="+mj-lt"/>
              </a:rPr>
              <a:t>Considerations</a:t>
            </a:r>
            <a:endParaRPr sz="2000" dirty="0">
              <a:latin typeface="+mj-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2550" y="955048"/>
            <a:ext cx="3124200" cy="112979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3860" algn="l">
              <a:lnSpc>
                <a:spcPct val="100000"/>
              </a:lnSpc>
              <a:spcBef>
                <a:spcPts val="110"/>
              </a:spcBef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The main ethical considerations in digital twins include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marL="575310" indent="-171450" algn="l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Data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privacy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and data ownership</a:t>
            </a:r>
          </a:p>
          <a:p>
            <a:pPr marL="575310" indent="-171450" algn="l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otential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biases in AI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algorithms</a:t>
            </a:r>
          </a:p>
          <a:p>
            <a:pPr marL="575310" indent="-171450" algn="l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E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nvironmental impact</a:t>
            </a:r>
          </a:p>
          <a:p>
            <a:pPr marL="575310" indent="-171450" algn="l">
              <a:lnSpc>
                <a:spcPct val="10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Risks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of employment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displacement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.</a:t>
            </a:r>
            <a:endParaRPr sz="850" dirty="0">
              <a:latin typeface="Trebuchet MS"/>
              <a:cs typeface="Trebuchet MS"/>
            </a:endParaRPr>
          </a:p>
          <a:p>
            <a:pPr marL="12700" marR="5080" indent="672465">
              <a:lnSpc>
                <a:spcPts val="1050"/>
              </a:lnSpc>
              <a:spcBef>
                <a:spcPts val="20"/>
              </a:spcBef>
            </a:pPr>
            <a:r>
              <a:rPr sz="850" spc="-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8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85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ooter Placeholder 16"/>
          <p:cNvSpPr txBox="1">
            <a:spLocks/>
          </p:cNvSpPr>
          <p:nvPr/>
        </p:nvSpPr>
        <p:spPr>
          <a:xfrm>
            <a:off x="1403350" y="3103960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15" y="0"/>
            <a:ext cx="5842635" cy="3288029"/>
            <a:chOff x="3204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15370" y="553612"/>
            <a:ext cx="2244248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sz="2000" spc="65" dirty="0">
                <a:latin typeface="+mj-lt"/>
              </a:rPr>
              <a:t>Future</a:t>
            </a:r>
            <a:r>
              <a:rPr sz="2000" spc="90" dirty="0">
                <a:latin typeface="+mj-lt"/>
              </a:rPr>
              <a:t> </a:t>
            </a:r>
            <a:r>
              <a:rPr sz="2000" spc="60" dirty="0">
                <a:latin typeface="+mj-lt"/>
              </a:rPr>
              <a:t>Prospects</a:t>
            </a:r>
            <a:endParaRPr sz="2000" dirty="0"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57217" y="1087305"/>
            <a:ext cx="2097483" cy="940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1800"/>
              </a:lnSpc>
              <a:spcBef>
                <a:spcPts val="95"/>
              </a:spcBef>
            </a:pPr>
            <a:r>
              <a:rPr lang="en-US" sz="1000" spc="20" dirty="0" smtClean="0">
                <a:solidFill>
                  <a:srgbClr val="FFFFFF"/>
                </a:solidFill>
                <a:latin typeface="Tahoma"/>
                <a:cs typeface="Tahoma"/>
              </a:rPr>
              <a:t>Expl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oring</a:t>
            </a:r>
            <a:r>
              <a:rPr lang="en-US" sz="1000" spc="3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the</a:t>
            </a:r>
            <a:r>
              <a:rPr lang="en-US" sz="1000" spc="4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future</a:t>
            </a:r>
            <a:r>
              <a:rPr lang="en-US" sz="1000" spc="3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prospects</a:t>
            </a:r>
            <a:r>
              <a:rPr lang="en-US" sz="1000" spc="4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-25" dirty="0" smtClean="0">
                <a:solidFill>
                  <a:srgbClr val="FFFFFF"/>
                </a:solidFill>
                <a:latin typeface="+mn-lt"/>
                <a:cs typeface="Tahoma"/>
              </a:rPr>
              <a:t>of 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digital</a:t>
            </a:r>
            <a:r>
              <a:rPr lang="en-US" sz="1000" spc="7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twins:</a:t>
            </a:r>
            <a:r>
              <a:rPr lang="en-US" sz="1000" spc="8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i="1" dirty="0" smtClean="0">
                <a:solidFill>
                  <a:srgbClr val="FFFFFF"/>
                </a:solidFill>
                <a:latin typeface="+mn-lt"/>
                <a:cs typeface="Trebuchet MS"/>
              </a:rPr>
              <a:t>evolution</a:t>
            </a:r>
            <a:r>
              <a:rPr lang="en-US" sz="1000" i="1" spc="85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into</a:t>
            </a:r>
            <a:r>
              <a:rPr lang="en-US" sz="1000" spc="7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i="1" spc="-10" dirty="0" smtClean="0">
                <a:solidFill>
                  <a:srgbClr val="FFFFFF"/>
                </a:solidFill>
                <a:latin typeface="+mn-lt"/>
                <a:cs typeface="Trebuchet MS"/>
              </a:rPr>
              <a:t>holistic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digital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representations,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i="1" spc="-10" dirty="0" smtClean="0">
                <a:solidFill>
                  <a:srgbClr val="FFFFFF"/>
                </a:solidFill>
                <a:latin typeface="+mn-lt"/>
                <a:cs typeface="Trebuchet MS"/>
              </a:rPr>
              <a:t>integration 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with</a:t>
            </a:r>
            <a:r>
              <a:rPr lang="en-US" sz="1000" spc="20" dirty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spc="-10" dirty="0" smtClean="0">
                <a:solidFill>
                  <a:srgbClr val="FFFFFF"/>
                </a:solidFill>
                <a:latin typeface="+mn-lt"/>
                <a:cs typeface="Tahoma"/>
              </a:rPr>
              <a:t>AR/VR,</a:t>
            </a:r>
            <a:r>
              <a:rPr lang="en-US" sz="1000" spc="20" dirty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ahoma"/>
              </a:rPr>
              <a:t>and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i="1" dirty="0" smtClean="0">
                <a:solidFill>
                  <a:srgbClr val="FFFFFF"/>
                </a:solidFill>
                <a:latin typeface="+mn-lt"/>
                <a:cs typeface="Trebuchet MS"/>
              </a:rPr>
              <a:t>potential</a:t>
            </a:r>
            <a:r>
              <a:rPr lang="en-US" sz="1000" i="1" spc="30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lang="en-US" sz="1000" spc="-10" dirty="0" smtClean="0">
                <a:solidFill>
                  <a:srgbClr val="FFFFFF"/>
                </a:solidFill>
                <a:latin typeface="+mn-lt"/>
                <a:cs typeface="Tahoma"/>
              </a:rPr>
              <a:t>societal</a:t>
            </a:r>
            <a:r>
              <a:rPr lang="en-US" sz="1000" dirty="0">
                <a:latin typeface="+mn-lt"/>
                <a:cs typeface="Tahoma"/>
              </a:rPr>
              <a:t> </a:t>
            </a:r>
            <a:r>
              <a:rPr lang="en-US" sz="1000" spc="-10" dirty="0" smtClean="0">
                <a:solidFill>
                  <a:srgbClr val="FFFFFF"/>
                </a:solidFill>
                <a:latin typeface="+mn-lt"/>
                <a:cs typeface="Tahoma"/>
              </a:rPr>
              <a:t>impact.</a:t>
            </a:r>
            <a:endParaRPr lang="en-US" sz="1000" dirty="0" smtClean="0">
              <a:latin typeface="+mn-lt"/>
              <a:cs typeface="Tahoma"/>
            </a:endParaRPr>
          </a:p>
          <a:p>
            <a:pPr marL="12700" marR="5080" indent="83820" algn="just">
              <a:lnSpc>
                <a:spcPct val="101800"/>
              </a:lnSpc>
              <a:spcBef>
                <a:spcPts val="95"/>
              </a:spcBef>
            </a:pPr>
            <a:endParaRPr sz="85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7217" y="95508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6"/>
          <p:cNvSpPr txBox="1">
            <a:spLocks/>
          </p:cNvSpPr>
          <p:nvPr/>
        </p:nvSpPr>
        <p:spPr>
          <a:xfrm>
            <a:off x="154648" y="3077565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47448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4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482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1327942" y="1226832"/>
            <a:ext cx="3580608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305"/>
              </a:lnSpc>
              <a:spcBef>
                <a:spcPts val="125"/>
              </a:spcBef>
            </a:pPr>
            <a:r>
              <a:rPr sz="1000" spc="10" dirty="0">
                <a:latin typeface="+mn-lt"/>
              </a:rPr>
              <a:t>Digital</a:t>
            </a:r>
            <a:r>
              <a:rPr sz="1000" spc="6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twins</a:t>
            </a:r>
            <a:r>
              <a:rPr sz="1000" spc="6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oﬀer</a:t>
            </a:r>
            <a:r>
              <a:rPr sz="1000" spc="6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a</a:t>
            </a:r>
            <a:r>
              <a:rPr sz="1000" spc="6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transformative</a:t>
            </a:r>
            <a:r>
              <a:rPr sz="1000" spc="60" dirty="0">
                <a:latin typeface="+mn-lt"/>
              </a:rPr>
              <a:t> </a:t>
            </a:r>
            <a:r>
              <a:rPr sz="1000" spc="55" dirty="0">
                <a:latin typeface="+mn-lt"/>
              </a:rPr>
              <a:t>approach</a:t>
            </a:r>
            <a:r>
              <a:rPr sz="1000" spc="60" dirty="0">
                <a:latin typeface="+mn-lt"/>
              </a:rPr>
              <a:t> </a:t>
            </a:r>
            <a:r>
              <a:rPr sz="1000" spc="-25" dirty="0">
                <a:latin typeface="+mn-lt"/>
              </a:rPr>
              <a:t>to</a:t>
            </a:r>
          </a:p>
          <a:p>
            <a:pPr marL="128270" marR="132080" algn="ctr">
              <a:lnSpc>
                <a:spcPts val="1370"/>
              </a:lnSpc>
              <a:spcBef>
                <a:spcPts val="40"/>
              </a:spcBef>
            </a:pPr>
            <a:r>
              <a:rPr sz="1000" i="1" spc="20" dirty="0">
                <a:latin typeface="+mn-lt"/>
              </a:rPr>
              <a:t>enhancing</a:t>
            </a:r>
            <a:r>
              <a:rPr sz="1000" i="1" spc="60" dirty="0">
                <a:latin typeface="+mn-lt"/>
              </a:rPr>
              <a:t> </a:t>
            </a:r>
            <a:r>
              <a:rPr sz="1000" spc="20" dirty="0">
                <a:latin typeface="+mn-lt"/>
              </a:rPr>
              <a:t>operations</a:t>
            </a:r>
            <a:r>
              <a:rPr sz="1000" spc="75" dirty="0">
                <a:latin typeface="+mn-lt"/>
              </a:rPr>
              <a:t> </a:t>
            </a:r>
            <a:r>
              <a:rPr sz="1000" spc="70" dirty="0">
                <a:latin typeface="+mn-lt"/>
              </a:rPr>
              <a:t>and</a:t>
            </a:r>
            <a:r>
              <a:rPr sz="1000" spc="75" dirty="0">
                <a:latin typeface="+mn-lt"/>
              </a:rPr>
              <a:t> </a:t>
            </a:r>
            <a:r>
              <a:rPr sz="1000" spc="20" dirty="0">
                <a:latin typeface="+mn-lt"/>
              </a:rPr>
              <a:t>decision-</a:t>
            </a:r>
            <a:r>
              <a:rPr sz="1000" spc="-10" dirty="0">
                <a:latin typeface="+mn-lt"/>
              </a:rPr>
              <a:t>making. </a:t>
            </a:r>
            <a:r>
              <a:rPr sz="1000" spc="10" dirty="0">
                <a:latin typeface="+mn-lt"/>
              </a:rPr>
              <a:t>Embrace</a:t>
            </a:r>
            <a:r>
              <a:rPr sz="1000" spc="4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the</a:t>
            </a:r>
            <a:r>
              <a:rPr sz="1000" spc="45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potential</a:t>
            </a:r>
            <a:r>
              <a:rPr sz="1000" spc="45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of</a:t>
            </a:r>
            <a:r>
              <a:rPr sz="1000" spc="40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digital</a:t>
            </a:r>
            <a:r>
              <a:rPr sz="1000" spc="45" dirty="0">
                <a:latin typeface="+mn-lt"/>
              </a:rPr>
              <a:t> </a:t>
            </a:r>
            <a:r>
              <a:rPr sz="1000" spc="10" dirty="0">
                <a:latin typeface="+mn-lt"/>
              </a:rPr>
              <a:t>twins</a:t>
            </a:r>
            <a:r>
              <a:rPr sz="1000" spc="45" dirty="0">
                <a:latin typeface="+mn-lt"/>
              </a:rPr>
              <a:t> </a:t>
            </a:r>
            <a:r>
              <a:rPr sz="1000" spc="-25" dirty="0">
                <a:latin typeface="+mn-lt"/>
              </a:rPr>
              <a:t>for</a:t>
            </a:r>
            <a:endParaRPr sz="1000" dirty="0">
              <a:latin typeface="+mn-lt"/>
            </a:endParaRPr>
          </a:p>
          <a:p>
            <a:pPr algn="ctr">
              <a:lnSpc>
                <a:spcPts val="1295"/>
              </a:lnSpc>
            </a:pPr>
            <a:r>
              <a:rPr sz="1000" i="1" spc="10" dirty="0">
                <a:latin typeface="+mn-lt"/>
              </a:rPr>
              <a:t>innovation</a:t>
            </a:r>
            <a:r>
              <a:rPr sz="1000" i="1" spc="20" dirty="0">
                <a:latin typeface="+mn-lt"/>
              </a:rPr>
              <a:t> </a:t>
            </a:r>
            <a:r>
              <a:rPr sz="1000" spc="70" dirty="0">
                <a:latin typeface="+mn-lt"/>
              </a:rPr>
              <a:t>and</a:t>
            </a:r>
            <a:r>
              <a:rPr sz="1000" spc="45" dirty="0">
                <a:latin typeface="+mn-lt"/>
              </a:rPr>
              <a:t> </a:t>
            </a:r>
            <a:r>
              <a:rPr sz="1000" spc="20" dirty="0">
                <a:latin typeface="+mn-lt"/>
              </a:rPr>
              <a:t>sustainable</a:t>
            </a:r>
            <a:r>
              <a:rPr sz="1000" spc="40" dirty="0">
                <a:latin typeface="+mn-lt"/>
              </a:rPr>
              <a:t> </a:t>
            </a:r>
            <a:r>
              <a:rPr sz="1000" spc="-10" dirty="0">
                <a:latin typeface="+mn-lt"/>
              </a:rPr>
              <a:t>growth.</a:t>
            </a:r>
            <a:endParaRPr sz="1000" dirty="0">
              <a:latin typeface="+mn-l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07778" y="675822"/>
            <a:ext cx="163068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000" spc="114" dirty="0">
                <a:latin typeface="+mj-lt"/>
              </a:rPr>
              <a:t>Conclusion</a:t>
            </a:r>
            <a:endParaRPr sz="2000" dirty="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42832" y="1123562"/>
            <a:ext cx="1232342" cy="45719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16"/>
          <p:cNvSpPr txBox="1">
            <a:spLocks/>
          </p:cNvSpPr>
          <p:nvPr/>
        </p:nvSpPr>
        <p:spPr>
          <a:xfrm>
            <a:off x="154648" y="3077565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>
          <a:xfrm>
            <a:off x="4222750" y="3000620"/>
            <a:ext cx="1346581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7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/>
          <p:nvPr/>
        </p:nvSpPr>
        <p:spPr>
          <a:xfrm>
            <a:off x="4247448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4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Footer Placeholder 16"/>
          <p:cNvSpPr txBox="1">
            <a:spLocks/>
          </p:cNvSpPr>
          <p:nvPr/>
        </p:nvSpPr>
        <p:spPr>
          <a:xfrm>
            <a:off x="154648" y="3077565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4409" y="623825"/>
            <a:ext cx="198120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ctr">
              <a:lnSpc>
                <a:spcPts val="1680"/>
              </a:lnSpc>
              <a:spcBef>
                <a:spcPts val="434"/>
              </a:spcBef>
            </a:pPr>
            <a:r>
              <a:rPr lang="en-US" b="1" spc="175" dirty="0" smtClean="0">
                <a:solidFill>
                  <a:srgbClr val="FFFFFF"/>
                </a:solidFill>
                <a:latin typeface="+mj-lt"/>
                <a:cs typeface="Cambria"/>
              </a:rPr>
              <a:t>Do</a:t>
            </a:r>
            <a:r>
              <a:rPr lang="en-US" b="1" spc="20" dirty="0" smtClean="0">
                <a:solidFill>
                  <a:srgbClr val="FFFFFF"/>
                </a:solidFill>
                <a:latin typeface="+mj-lt"/>
                <a:cs typeface="Cambria"/>
              </a:rPr>
              <a:t> </a:t>
            </a:r>
            <a:r>
              <a:rPr lang="en-US" b="1" spc="70" dirty="0" smtClean="0">
                <a:solidFill>
                  <a:srgbClr val="FFFFFF"/>
                </a:solidFill>
                <a:latin typeface="+mj-lt"/>
                <a:cs typeface="Cambria"/>
              </a:rPr>
              <a:t>you </a:t>
            </a:r>
            <a:r>
              <a:rPr lang="en-US" b="1" spc="50" dirty="0" smtClean="0">
                <a:solidFill>
                  <a:srgbClr val="FFFFFF"/>
                </a:solidFill>
                <a:latin typeface="+mj-lt"/>
                <a:cs typeface="Cambria"/>
              </a:rPr>
              <a:t>have</a:t>
            </a:r>
            <a:r>
              <a:rPr lang="en-US" b="1" spc="70" dirty="0" smtClean="0">
                <a:solidFill>
                  <a:srgbClr val="FFFFFF"/>
                </a:solidFill>
                <a:latin typeface="+mj-lt"/>
                <a:cs typeface="Cambria"/>
              </a:rPr>
              <a:t> </a:t>
            </a:r>
            <a:r>
              <a:rPr lang="en-US" b="1" spc="35" dirty="0" smtClean="0">
                <a:solidFill>
                  <a:srgbClr val="FFFFFF"/>
                </a:solidFill>
                <a:latin typeface="+mj-lt"/>
                <a:cs typeface="Cambria"/>
              </a:rPr>
              <a:t>any </a:t>
            </a:r>
            <a:r>
              <a:rPr lang="en-US" b="1" spc="55" dirty="0" smtClean="0">
                <a:solidFill>
                  <a:srgbClr val="FFFFFF"/>
                </a:solidFill>
                <a:latin typeface="+mj-lt"/>
                <a:cs typeface="Cambria"/>
              </a:rPr>
              <a:t>questions?</a:t>
            </a:r>
            <a:endParaRPr lang="en-US" b="1" spc="55" dirty="0" smtClean="0">
              <a:solidFill>
                <a:srgbClr val="FFFFFF"/>
              </a:solidFill>
              <a:latin typeface="+mj-lt"/>
              <a:cs typeface="Cambr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2" y="1199378"/>
            <a:ext cx="1917383" cy="18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449" y="346792"/>
            <a:ext cx="2922905" cy="2428240"/>
            <a:chOff x="2924449" y="346792"/>
            <a:chExt cx="2922905" cy="2428240"/>
          </a:xfrm>
        </p:grpSpPr>
        <p:sp>
          <p:nvSpPr>
            <p:cNvPr id="3" name="object 3"/>
            <p:cNvSpPr/>
            <p:nvPr/>
          </p:nvSpPr>
          <p:spPr>
            <a:xfrm>
              <a:off x="3569360" y="713562"/>
              <a:ext cx="2277745" cy="2061210"/>
            </a:xfrm>
            <a:custGeom>
              <a:avLst/>
              <a:gdLst/>
              <a:ahLst/>
              <a:cxnLst/>
              <a:rect l="l" t="t" r="r" b="b"/>
              <a:pathLst>
                <a:path w="2277745" h="2061210">
                  <a:moveTo>
                    <a:pt x="940117" y="1208417"/>
                  </a:moveTo>
                  <a:lnTo>
                    <a:pt x="556412" y="824699"/>
                  </a:lnTo>
                  <a:lnTo>
                    <a:pt x="0" y="1380299"/>
                  </a:lnTo>
                  <a:lnTo>
                    <a:pt x="384530" y="1764030"/>
                  </a:lnTo>
                  <a:lnTo>
                    <a:pt x="940117" y="1208417"/>
                  </a:lnTo>
                  <a:close/>
                </a:path>
                <a:path w="2277745" h="2061210">
                  <a:moveTo>
                    <a:pt x="2277376" y="396887"/>
                  </a:moveTo>
                  <a:lnTo>
                    <a:pt x="1880641" y="0"/>
                  </a:lnTo>
                  <a:lnTo>
                    <a:pt x="850112" y="1030922"/>
                  </a:lnTo>
                  <a:lnTo>
                    <a:pt x="1880641" y="2061057"/>
                  </a:lnTo>
                  <a:lnTo>
                    <a:pt x="2277376" y="1664474"/>
                  </a:lnTo>
                  <a:lnTo>
                    <a:pt x="2277376" y="396887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66567" y="1037983"/>
              <a:ext cx="989965" cy="1086485"/>
            </a:xfrm>
            <a:custGeom>
              <a:avLst/>
              <a:gdLst/>
              <a:ahLst/>
              <a:cxnLst/>
              <a:rect l="l" t="t" r="r" b="b"/>
              <a:pathLst>
                <a:path w="989964" h="1086485">
                  <a:moveTo>
                    <a:pt x="955941" y="61429"/>
                  </a:moveTo>
                  <a:lnTo>
                    <a:pt x="894486" y="0"/>
                  </a:lnTo>
                  <a:lnTo>
                    <a:pt x="0" y="893686"/>
                  </a:lnTo>
                  <a:lnTo>
                    <a:pt x="62230" y="955929"/>
                  </a:lnTo>
                  <a:lnTo>
                    <a:pt x="955941" y="61429"/>
                  </a:lnTo>
                  <a:close/>
                </a:path>
                <a:path w="989964" h="1086485">
                  <a:moveTo>
                    <a:pt x="989584" y="530656"/>
                  </a:moveTo>
                  <a:lnTo>
                    <a:pt x="787323" y="328409"/>
                  </a:lnTo>
                  <a:lnTo>
                    <a:pt x="231736" y="883996"/>
                  </a:lnTo>
                  <a:lnTo>
                    <a:pt x="433971" y="1086269"/>
                  </a:lnTo>
                  <a:lnTo>
                    <a:pt x="989584" y="530656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4449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2717" y="0"/>
                  </a:moveTo>
                  <a:lnTo>
                    <a:pt x="0" y="282726"/>
                  </a:lnTo>
                  <a:lnTo>
                    <a:pt x="282717" y="566251"/>
                  </a:lnTo>
                  <a:lnTo>
                    <a:pt x="566272" y="282726"/>
                  </a:lnTo>
                  <a:lnTo>
                    <a:pt x="28271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8662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3266" y="0"/>
                  </a:moveTo>
                  <a:lnTo>
                    <a:pt x="38557" y="0"/>
                  </a:lnTo>
                  <a:lnTo>
                    <a:pt x="23724" y="2973"/>
                  </a:lnTo>
                  <a:lnTo>
                    <a:pt x="11449" y="11140"/>
                  </a:lnTo>
                  <a:lnTo>
                    <a:pt x="3088" y="23375"/>
                  </a:lnTo>
                  <a:lnTo>
                    <a:pt x="0" y="38551"/>
                  </a:lnTo>
                  <a:lnTo>
                    <a:pt x="0" y="224049"/>
                  </a:lnTo>
                  <a:lnTo>
                    <a:pt x="2972" y="238864"/>
                  </a:lnTo>
                  <a:lnTo>
                    <a:pt x="11140" y="251047"/>
                  </a:lnTo>
                  <a:lnTo>
                    <a:pt x="23377" y="259167"/>
                  </a:lnTo>
                  <a:lnTo>
                    <a:pt x="38557" y="261792"/>
                  </a:lnTo>
                  <a:lnTo>
                    <a:pt x="223266" y="261792"/>
                  </a:lnTo>
                  <a:lnTo>
                    <a:pt x="238098" y="258830"/>
                  </a:lnTo>
                  <a:lnTo>
                    <a:pt x="250374" y="250748"/>
                  </a:lnTo>
                  <a:lnTo>
                    <a:pt x="253315" y="246528"/>
                  </a:lnTo>
                  <a:lnTo>
                    <a:pt x="38557" y="246528"/>
                  </a:lnTo>
                  <a:lnTo>
                    <a:pt x="29492" y="244696"/>
                  </a:lnTo>
                  <a:lnTo>
                    <a:pt x="22090" y="239702"/>
                  </a:lnTo>
                  <a:lnTo>
                    <a:pt x="17100" y="232300"/>
                  </a:lnTo>
                  <a:lnTo>
                    <a:pt x="15270" y="223241"/>
                  </a:lnTo>
                  <a:lnTo>
                    <a:pt x="15270" y="38551"/>
                  </a:lnTo>
                  <a:lnTo>
                    <a:pt x="17100" y="29486"/>
                  </a:lnTo>
                  <a:lnTo>
                    <a:pt x="22090" y="22083"/>
                  </a:lnTo>
                  <a:lnTo>
                    <a:pt x="29521" y="17085"/>
                  </a:lnTo>
                  <a:lnTo>
                    <a:pt x="38557" y="15261"/>
                  </a:lnTo>
                  <a:lnTo>
                    <a:pt x="253881" y="15261"/>
                  </a:lnTo>
                  <a:lnTo>
                    <a:pt x="250576" y="11237"/>
                  </a:lnTo>
                  <a:lnTo>
                    <a:pt x="244731" y="6433"/>
                  </a:lnTo>
                  <a:lnTo>
                    <a:pt x="238132" y="2908"/>
                  </a:lnTo>
                  <a:lnTo>
                    <a:pt x="230927" y="739"/>
                  </a:lnTo>
                  <a:lnTo>
                    <a:pt x="223266" y="0"/>
                  </a:lnTo>
                  <a:close/>
                </a:path>
                <a:path w="262254" h="262255">
                  <a:moveTo>
                    <a:pt x="198422" y="31152"/>
                  </a:moveTo>
                  <a:lnTo>
                    <a:pt x="190347" y="31312"/>
                  </a:lnTo>
                  <a:lnTo>
                    <a:pt x="180715" y="31312"/>
                  </a:lnTo>
                  <a:lnTo>
                    <a:pt x="176692" y="32122"/>
                  </a:lnTo>
                  <a:lnTo>
                    <a:pt x="137799" y="52685"/>
                  </a:lnTo>
                  <a:lnTo>
                    <a:pt x="130911" y="76294"/>
                  </a:lnTo>
                  <a:lnTo>
                    <a:pt x="130911" y="108405"/>
                  </a:lnTo>
                  <a:lnTo>
                    <a:pt x="111648" y="108405"/>
                  </a:lnTo>
                  <a:lnTo>
                    <a:pt x="107624" y="111620"/>
                  </a:lnTo>
                  <a:lnTo>
                    <a:pt x="107624" y="150171"/>
                  </a:lnTo>
                  <a:lnTo>
                    <a:pt x="110825" y="154186"/>
                  </a:lnTo>
                  <a:lnTo>
                    <a:pt x="130911" y="154186"/>
                  </a:lnTo>
                  <a:lnTo>
                    <a:pt x="130911" y="246528"/>
                  </a:lnTo>
                  <a:lnTo>
                    <a:pt x="146182" y="246528"/>
                  </a:lnTo>
                  <a:lnTo>
                    <a:pt x="146182" y="142134"/>
                  </a:lnTo>
                  <a:lnTo>
                    <a:pt x="143594" y="138921"/>
                  </a:lnTo>
                  <a:lnTo>
                    <a:pt x="122895" y="138921"/>
                  </a:lnTo>
                  <a:lnTo>
                    <a:pt x="122895" y="123669"/>
                  </a:lnTo>
                  <a:lnTo>
                    <a:pt x="142951" y="123669"/>
                  </a:lnTo>
                  <a:lnTo>
                    <a:pt x="146974" y="120453"/>
                  </a:lnTo>
                  <a:lnTo>
                    <a:pt x="146182" y="115631"/>
                  </a:lnTo>
                  <a:lnTo>
                    <a:pt x="146182" y="64245"/>
                  </a:lnTo>
                  <a:lnTo>
                    <a:pt x="182331" y="46576"/>
                  </a:lnTo>
                  <a:lnTo>
                    <a:pt x="187147" y="46576"/>
                  </a:lnTo>
                  <a:lnTo>
                    <a:pt x="191140" y="45777"/>
                  </a:lnTo>
                  <a:lnTo>
                    <a:pt x="228657" y="45777"/>
                  </a:lnTo>
                  <a:lnTo>
                    <a:pt x="228904" y="44171"/>
                  </a:lnTo>
                  <a:lnTo>
                    <a:pt x="229697" y="40148"/>
                  </a:lnTo>
                  <a:lnTo>
                    <a:pt x="227289" y="36944"/>
                  </a:lnTo>
                  <a:lnTo>
                    <a:pt x="223266" y="35335"/>
                  </a:lnTo>
                  <a:lnTo>
                    <a:pt x="215190" y="33239"/>
                  </a:lnTo>
                  <a:lnTo>
                    <a:pt x="206806" y="31819"/>
                  </a:lnTo>
                  <a:lnTo>
                    <a:pt x="198422" y="31152"/>
                  </a:lnTo>
                  <a:close/>
                </a:path>
                <a:path w="262254" h="262255">
                  <a:moveTo>
                    <a:pt x="198363" y="65852"/>
                  </a:moveTo>
                  <a:lnTo>
                    <a:pt x="193548" y="65852"/>
                  </a:lnTo>
                  <a:lnTo>
                    <a:pt x="191140" y="66650"/>
                  </a:lnTo>
                  <a:lnTo>
                    <a:pt x="181543" y="69627"/>
                  </a:lnTo>
                  <a:lnTo>
                    <a:pt x="174578" y="74783"/>
                  </a:lnTo>
                  <a:lnTo>
                    <a:pt x="170474" y="81915"/>
                  </a:lnTo>
                  <a:lnTo>
                    <a:pt x="169468" y="90748"/>
                  </a:lnTo>
                  <a:lnTo>
                    <a:pt x="169468" y="119655"/>
                  </a:lnTo>
                  <a:lnTo>
                    <a:pt x="172669" y="123669"/>
                  </a:lnTo>
                  <a:lnTo>
                    <a:pt x="205618" y="123669"/>
                  </a:lnTo>
                  <a:lnTo>
                    <a:pt x="201594" y="138921"/>
                  </a:lnTo>
                  <a:lnTo>
                    <a:pt x="172669" y="138921"/>
                  </a:lnTo>
                  <a:lnTo>
                    <a:pt x="168645" y="142134"/>
                  </a:lnTo>
                  <a:lnTo>
                    <a:pt x="169468" y="146148"/>
                  </a:lnTo>
                  <a:lnTo>
                    <a:pt x="169468" y="246528"/>
                  </a:lnTo>
                  <a:lnTo>
                    <a:pt x="184708" y="246528"/>
                  </a:lnTo>
                  <a:lnTo>
                    <a:pt x="184708" y="154186"/>
                  </a:lnTo>
                  <a:lnTo>
                    <a:pt x="211226" y="154186"/>
                  </a:lnTo>
                  <a:lnTo>
                    <a:pt x="214426" y="151781"/>
                  </a:lnTo>
                  <a:lnTo>
                    <a:pt x="215249" y="148565"/>
                  </a:lnTo>
                  <a:lnTo>
                    <a:pt x="222473" y="118049"/>
                  </a:lnTo>
                  <a:lnTo>
                    <a:pt x="223266" y="115631"/>
                  </a:lnTo>
                  <a:lnTo>
                    <a:pt x="221681" y="110822"/>
                  </a:lnTo>
                  <a:lnTo>
                    <a:pt x="220065" y="109215"/>
                  </a:lnTo>
                  <a:lnTo>
                    <a:pt x="218852" y="108405"/>
                  </a:lnTo>
                  <a:lnTo>
                    <a:pt x="184708" y="108405"/>
                  </a:lnTo>
                  <a:lnTo>
                    <a:pt x="184708" y="87532"/>
                  </a:lnTo>
                  <a:lnTo>
                    <a:pt x="185531" y="83521"/>
                  </a:lnTo>
                  <a:lnTo>
                    <a:pt x="194370" y="81915"/>
                  </a:lnTo>
                  <a:lnTo>
                    <a:pt x="197571" y="81915"/>
                  </a:lnTo>
                  <a:lnTo>
                    <a:pt x="199186" y="81104"/>
                  </a:lnTo>
                  <a:lnTo>
                    <a:pt x="222464" y="81104"/>
                  </a:lnTo>
                  <a:lnTo>
                    <a:pt x="224058" y="79497"/>
                  </a:lnTo>
                  <a:lnTo>
                    <a:pt x="224058" y="77888"/>
                  </a:lnTo>
                  <a:lnTo>
                    <a:pt x="225515" y="67458"/>
                  </a:lnTo>
                  <a:lnTo>
                    <a:pt x="210433" y="67458"/>
                  </a:lnTo>
                  <a:lnTo>
                    <a:pt x="207203" y="66650"/>
                  </a:lnTo>
                  <a:lnTo>
                    <a:pt x="203210" y="66650"/>
                  </a:lnTo>
                  <a:lnTo>
                    <a:pt x="198363" y="65852"/>
                  </a:lnTo>
                  <a:close/>
                </a:path>
                <a:path w="262254" h="262255">
                  <a:moveTo>
                    <a:pt x="253881" y="15261"/>
                  </a:moveTo>
                  <a:lnTo>
                    <a:pt x="223266" y="15261"/>
                  </a:lnTo>
                  <a:lnTo>
                    <a:pt x="232330" y="17091"/>
                  </a:lnTo>
                  <a:lnTo>
                    <a:pt x="239732" y="22083"/>
                  </a:lnTo>
                  <a:lnTo>
                    <a:pt x="244722" y="29486"/>
                  </a:lnTo>
                  <a:lnTo>
                    <a:pt x="246552" y="38551"/>
                  </a:lnTo>
                  <a:lnTo>
                    <a:pt x="246552" y="224049"/>
                  </a:lnTo>
                  <a:lnTo>
                    <a:pt x="244722" y="233095"/>
                  </a:lnTo>
                  <a:lnTo>
                    <a:pt x="239732" y="240410"/>
                  </a:lnTo>
                  <a:lnTo>
                    <a:pt x="232330" y="245164"/>
                  </a:lnTo>
                  <a:lnTo>
                    <a:pt x="223266" y="246528"/>
                  </a:lnTo>
                  <a:lnTo>
                    <a:pt x="253315" y="246528"/>
                  </a:lnTo>
                  <a:lnTo>
                    <a:pt x="258734" y="238752"/>
                  </a:lnTo>
                  <a:lnTo>
                    <a:pt x="261823" y="224049"/>
                  </a:lnTo>
                  <a:lnTo>
                    <a:pt x="261823" y="38551"/>
                  </a:lnTo>
                  <a:lnTo>
                    <a:pt x="261081" y="30894"/>
                  </a:lnTo>
                  <a:lnTo>
                    <a:pt x="258908" y="23688"/>
                  </a:lnTo>
                  <a:lnTo>
                    <a:pt x="255380" y="17085"/>
                  </a:lnTo>
                  <a:lnTo>
                    <a:pt x="253881" y="15261"/>
                  </a:lnTo>
                  <a:close/>
                </a:path>
                <a:path w="262254" h="262255">
                  <a:moveTo>
                    <a:pt x="142951" y="138123"/>
                  </a:moveTo>
                  <a:lnTo>
                    <a:pt x="138927" y="138921"/>
                  </a:lnTo>
                  <a:lnTo>
                    <a:pt x="143594" y="138921"/>
                  </a:lnTo>
                  <a:lnTo>
                    <a:pt x="142951" y="138123"/>
                  </a:lnTo>
                  <a:close/>
                </a:path>
                <a:path w="262254" h="262255">
                  <a:moveTo>
                    <a:pt x="217657" y="107606"/>
                  </a:moveTo>
                  <a:lnTo>
                    <a:pt x="215249" y="108405"/>
                  </a:lnTo>
                  <a:lnTo>
                    <a:pt x="218852" y="108405"/>
                  </a:lnTo>
                  <a:lnTo>
                    <a:pt x="217657" y="107606"/>
                  </a:lnTo>
                  <a:close/>
                </a:path>
                <a:path w="262254" h="262255">
                  <a:moveTo>
                    <a:pt x="222464" y="81104"/>
                  </a:moveTo>
                  <a:lnTo>
                    <a:pt x="204002" y="81104"/>
                  </a:lnTo>
                  <a:lnTo>
                    <a:pt x="208818" y="81915"/>
                  </a:lnTo>
                  <a:lnTo>
                    <a:pt x="212049" y="83521"/>
                  </a:lnTo>
                  <a:lnTo>
                    <a:pt x="213634" y="83521"/>
                  </a:lnTo>
                  <a:lnTo>
                    <a:pt x="215249" y="84319"/>
                  </a:lnTo>
                  <a:lnTo>
                    <a:pt x="219273" y="84319"/>
                  </a:lnTo>
                  <a:lnTo>
                    <a:pt x="222464" y="81104"/>
                  </a:lnTo>
                  <a:close/>
                </a:path>
                <a:path w="262254" h="262255">
                  <a:moveTo>
                    <a:pt x="228657" y="45777"/>
                  </a:moveTo>
                  <a:lnTo>
                    <a:pt x="198363" y="45777"/>
                  </a:lnTo>
                  <a:lnTo>
                    <a:pt x="205618" y="46576"/>
                  </a:lnTo>
                  <a:lnTo>
                    <a:pt x="212841" y="48981"/>
                  </a:lnTo>
                  <a:lnTo>
                    <a:pt x="211866" y="57018"/>
                  </a:lnTo>
                  <a:lnTo>
                    <a:pt x="211226" y="62636"/>
                  </a:lnTo>
                  <a:lnTo>
                    <a:pt x="210433" y="67458"/>
                  </a:lnTo>
                  <a:lnTo>
                    <a:pt x="225515" y="67458"/>
                  </a:lnTo>
                  <a:lnTo>
                    <a:pt x="227205" y="55409"/>
                  </a:lnTo>
                  <a:lnTo>
                    <a:pt x="228657" y="45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0936" y="346798"/>
              <a:ext cx="1200150" cy="566420"/>
            </a:xfrm>
            <a:custGeom>
              <a:avLst/>
              <a:gdLst/>
              <a:ahLst/>
              <a:cxnLst/>
              <a:rect l="l" t="t" r="r" b="b"/>
              <a:pathLst>
                <a:path w="1200150" h="566419">
                  <a:moveTo>
                    <a:pt x="566254" y="282727"/>
                  </a:moveTo>
                  <a:lnTo>
                    <a:pt x="282727" y="0"/>
                  </a:lnTo>
                  <a:lnTo>
                    <a:pt x="0" y="282727"/>
                  </a:lnTo>
                  <a:lnTo>
                    <a:pt x="282727" y="566254"/>
                  </a:lnTo>
                  <a:lnTo>
                    <a:pt x="566254" y="282727"/>
                  </a:lnTo>
                  <a:close/>
                </a:path>
                <a:path w="1200150" h="566419">
                  <a:moveTo>
                    <a:pt x="1199908" y="282727"/>
                  </a:moveTo>
                  <a:lnTo>
                    <a:pt x="916774" y="0"/>
                  </a:lnTo>
                  <a:lnTo>
                    <a:pt x="633679" y="282727"/>
                  </a:lnTo>
                  <a:lnTo>
                    <a:pt x="916774" y="566254"/>
                  </a:lnTo>
                  <a:lnTo>
                    <a:pt x="1199908" y="28272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317" y="530733"/>
              <a:ext cx="184708" cy="1999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42760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2473" y="0"/>
                  </a:moveTo>
                  <a:lnTo>
                    <a:pt x="38557" y="0"/>
                  </a:lnTo>
                  <a:lnTo>
                    <a:pt x="23724" y="3099"/>
                  </a:lnTo>
                  <a:lnTo>
                    <a:pt x="11449" y="11544"/>
                  </a:lnTo>
                  <a:lnTo>
                    <a:pt x="3088" y="24054"/>
                  </a:lnTo>
                  <a:lnTo>
                    <a:pt x="0" y="39349"/>
                  </a:lnTo>
                  <a:lnTo>
                    <a:pt x="0" y="223266"/>
                  </a:lnTo>
                  <a:lnTo>
                    <a:pt x="3088" y="238099"/>
                  </a:lnTo>
                  <a:lnTo>
                    <a:pt x="11449" y="250372"/>
                  </a:lnTo>
                  <a:lnTo>
                    <a:pt x="23724" y="258730"/>
                  </a:lnTo>
                  <a:lnTo>
                    <a:pt x="38557" y="261817"/>
                  </a:lnTo>
                  <a:lnTo>
                    <a:pt x="222473" y="261817"/>
                  </a:lnTo>
                  <a:lnTo>
                    <a:pt x="237318" y="258730"/>
                  </a:lnTo>
                  <a:lnTo>
                    <a:pt x="249680" y="250372"/>
                  </a:lnTo>
                  <a:lnTo>
                    <a:pt x="252355" y="246552"/>
                  </a:lnTo>
                  <a:lnTo>
                    <a:pt x="38557" y="246552"/>
                  </a:lnTo>
                  <a:lnTo>
                    <a:pt x="29505" y="244720"/>
                  </a:lnTo>
                  <a:lnTo>
                    <a:pt x="22101" y="239725"/>
                  </a:lnTo>
                  <a:lnTo>
                    <a:pt x="17104" y="232323"/>
                  </a:lnTo>
                  <a:lnTo>
                    <a:pt x="15270" y="223266"/>
                  </a:lnTo>
                  <a:lnTo>
                    <a:pt x="15270" y="39349"/>
                  </a:lnTo>
                  <a:lnTo>
                    <a:pt x="17104" y="30278"/>
                  </a:lnTo>
                  <a:lnTo>
                    <a:pt x="22101" y="22787"/>
                  </a:lnTo>
                  <a:lnTo>
                    <a:pt x="29505" y="17555"/>
                  </a:lnTo>
                  <a:lnTo>
                    <a:pt x="38557" y="15261"/>
                  </a:lnTo>
                  <a:lnTo>
                    <a:pt x="252401" y="15261"/>
                  </a:lnTo>
                  <a:lnTo>
                    <a:pt x="250275" y="12150"/>
                  </a:lnTo>
                  <a:lnTo>
                    <a:pt x="237764" y="3553"/>
                  </a:lnTo>
                  <a:lnTo>
                    <a:pt x="222473" y="0"/>
                  </a:lnTo>
                  <a:close/>
                </a:path>
                <a:path w="262254" h="262255">
                  <a:moveTo>
                    <a:pt x="252401" y="15261"/>
                  </a:moveTo>
                  <a:lnTo>
                    <a:pt x="222473" y="15261"/>
                  </a:lnTo>
                  <a:lnTo>
                    <a:pt x="231538" y="17106"/>
                  </a:lnTo>
                  <a:lnTo>
                    <a:pt x="238940" y="22188"/>
                  </a:lnTo>
                  <a:lnTo>
                    <a:pt x="243930" y="29829"/>
                  </a:lnTo>
                  <a:lnTo>
                    <a:pt x="245760" y="39349"/>
                  </a:lnTo>
                  <a:lnTo>
                    <a:pt x="245760" y="223266"/>
                  </a:lnTo>
                  <a:lnTo>
                    <a:pt x="243930" y="232323"/>
                  </a:lnTo>
                  <a:lnTo>
                    <a:pt x="238940" y="239725"/>
                  </a:lnTo>
                  <a:lnTo>
                    <a:pt x="231538" y="244720"/>
                  </a:lnTo>
                  <a:lnTo>
                    <a:pt x="222473" y="246552"/>
                  </a:lnTo>
                  <a:lnTo>
                    <a:pt x="252355" y="246552"/>
                  </a:lnTo>
                  <a:lnTo>
                    <a:pt x="258276" y="238099"/>
                  </a:lnTo>
                  <a:lnTo>
                    <a:pt x="261823" y="223266"/>
                  </a:lnTo>
                  <a:lnTo>
                    <a:pt x="261823" y="39349"/>
                  </a:lnTo>
                  <a:lnTo>
                    <a:pt x="258722" y="24509"/>
                  </a:lnTo>
                  <a:lnTo>
                    <a:pt x="252401" y="15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7290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3524" y="0"/>
                  </a:moveTo>
                  <a:lnTo>
                    <a:pt x="0" y="282726"/>
                  </a:lnTo>
                  <a:lnTo>
                    <a:pt x="283524" y="566251"/>
                  </a:lnTo>
                  <a:lnTo>
                    <a:pt x="566287" y="282726"/>
                  </a:lnTo>
                  <a:lnTo>
                    <a:pt x="283524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1237" y="530720"/>
              <a:ext cx="200771" cy="199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10724" y="499414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99974" y="68262"/>
                  </a:moveTo>
                  <a:lnTo>
                    <a:pt x="192722" y="61823"/>
                  </a:lnTo>
                  <a:lnTo>
                    <a:pt x="184708" y="61823"/>
                  </a:lnTo>
                  <a:lnTo>
                    <a:pt x="175869" y="61823"/>
                  </a:lnTo>
                  <a:lnTo>
                    <a:pt x="169430" y="69049"/>
                  </a:lnTo>
                  <a:lnTo>
                    <a:pt x="169430" y="85928"/>
                  </a:lnTo>
                  <a:lnTo>
                    <a:pt x="176657" y="92341"/>
                  </a:lnTo>
                  <a:lnTo>
                    <a:pt x="184708" y="93154"/>
                  </a:lnTo>
                  <a:lnTo>
                    <a:pt x="193548" y="93154"/>
                  </a:lnTo>
                  <a:lnTo>
                    <a:pt x="199974" y="85928"/>
                  </a:lnTo>
                  <a:lnTo>
                    <a:pt x="199974" y="68262"/>
                  </a:lnTo>
                  <a:close/>
                </a:path>
                <a:path w="262254" h="262255">
                  <a:moveTo>
                    <a:pt x="261785" y="38557"/>
                  </a:moveTo>
                  <a:lnTo>
                    <a:pt x="258813" y="23723"/>
                  </a:lnTo>
                  <a:lnTo>
                    <a:pt x="253187" y="15265"/>
                  </a:lnTo>
                  <a:lnTo>
                    <a:pt x="250647" y="11442"/>
                  </a:lnTo>
                  <a:lnTo>
                    <a:pt x="246545" y="8648"/>
                  </a:lnTo>
                  <a:lnTo>
                    <a:pt x="246545" y="38557"/>
                  </a:lnTo>
                  <a:lnTo>
                    <a:pt x="246545" y="224053"/>
                  </a:lnTo>
                  <a:lnTo>
                    <a:pt x="244716" y="233095"/>
                  </a:lnTo>
                  <a:lnTo>
                    <a:pt x="239712" y="240411"/>
                  </a:lnTo>
                  <a:lnTo>
                    <a:pt x="232308" y="245160"/>
                  </a:lnTo>
                  <a:lnTo>
                    <a:pt x="223266" y="246532"/>
                  </a:lnTo>
                  <a:lnTo>
                    <a:pt x="38519" y="246532"/>
                  </a:lnTo>
                  <a:lnTo>
                    <a:pt x="29476" y="244703"/>
                  </a:lnTo>
                  <a:lnTo>
                    <a:pt x="22072" y="239801"/>
                  </a:lnTo>
                  <a:lnTo>
                    <a:pt x="17068" y="232638"/>
                  </a:lnTo>
                  <a:lnTo>
                    <a:pt x="15240" y="224053"/>
                  </a:lnTo>
                  <a:lnTo>
                    <a:pt x="15240" y="38557"/>
                  </a:lnTo>
                  <a:lnTo>
                    <a:pt x="17068" y="29489"/>
                  </a:lnTo>
                  <a:lnTo>
                    <a:pt x="22072" y="22085"/>
                  </a:lnTo>
                  <a:lnTo>
                    <a:pt x="29476" y="17094"/>
                  </a:lnTo>
                  <a:lnTo>
                    <a:pt x="38519" y="15265"/>
                  </a:lnTo>
                  <a:lnTo>
                    <a:pt x="223266" y="15265"/>
                  </a:lnTo>
                  <a:lnTo>
                    <a:pt x="232308" y="17094"/>
                  </a:lnTo>
                  <a:lnTo>
                    <a:pt x="239712" y="22085"/>
                  </a:lnTo>
                  <a:lnTo>
                    <a:pt x="244716" y="29489"/>
                  </a:lnTo>
                  <a:lnTo>
                    <a:pt x="246545" y="38557"/>
                  </a:lnTo>
                  <a:lnTo>
                    <a:pt x="246545" y="8648"/>
                  </a:lnTo>
                  <a:lnTo>
                    <a:pt x="238429" y="3086"/>
                  </a:lnTo>
                  <a:lnTo>
                    <a:pt x="223266" y="0"/>
                  </a:lnTo>
                  <a:lnTo>
                    <a:pt x="38519" y="0"/>
                  </a:lnTo>
                  <a:lnTo>
                    <a:pt x="23698" y="2971"/>
                  </a:lnTo>
                  <a:lnTo>
                    <a:pt x="11430" y="11137"/>
                  </a:lnTo>
                  <a:lnTo>
                    <a:pt x="3086" y="23380"/>
                  </a:lnTo>
                  <a:lnTo>
                    <a:pt x="0" y="38557"/>
                  </a:lnTo>
                  <a:lnTo>
                    <a:pt x="0" y="224053"/>
                  </a:lnTo>
                  <a:lnTo>
                    <a:pt x="2971" y="238861"/>
                  </a:lnTo>
                  <a:lnTo>
                    <a:pt x="11137" y="251053"/>
                  </a:lnTo>
                  <a:lnTo>
                    <a:pt x="23355" y="259168"/>
                  </a:lnTo>
                  <a:lnTo>
                    <a:pt x="38519" y="261797"/>
                  </a:lnTo>
                  <a:lnTo>
                    <a:pt x="223266" y="261797"/>
                  </a:lnTo>
                  <a:lnTo>
                    <a:pt x="238086" y="258826"/>
                  </a:lnTo>
                  <a:lnTo>
                    <a:pt x="250355" y="250748"/>
                  </a:lnTo>
                  <a:lnTo>
                    <a:pt x="253288" y="246532"/>
                  </a:lnTo>
                  <a:lnTo>
                    <a:pt x="258711" y="238747"/>
                  </a:lnTo>
                  <a:lnTo>
                    <a:pt x="261785" y="224053"/>
                  </a:lnTo>
                  <a:lnTo>
                    <a:pt x="261785" y="38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2682" y="522588"/>
              <a:ext cx="210068" cy="21463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11336" y="602935"/>
            <a:ext cx="1958339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125" dirty="0"/>
              <a:t>Thanks!</a:t>
            </a:r>
            <a:endParaRPr sz="4150" dirty="0"/>
          </a:p>
        </p:txBody>
      </p:sp>
      <p:sp>
        <p:nvSpPr>
          <p:cNvPr id="15" name="object 15"/>
          <p:cNvSpPr txBox="1"/>
          <p:nvPr/>
        </p:nvSpPr>
        <p:spPr>
          <a:xfrm>
            <a:off x="868267" y="1430880"/>
            <a:ext cx="1649730" cy="54309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l">
              <a:lnSpc>
                <a:spcPts val="1680"/>
              </a:lnSpc>
              <a:spcBef>
                <a:spcPts val="434"/>
              </a:spcBef>
            </a:pP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Akhi 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Azim Papri</a:t>
            </a:r>
          </a:p>
          <a:p>
            <a:pPr marL="12700" marR="5080" algn="l">
              <a:lnSpc>
                <a:spcPts val="1680"/>
              </a:lnSpc>
              <a:spcBef>
                <a:spcPts val="434"/>
              </a:spcBef>
            </a:pPr>
            <a:r>
              <a:rPr lang="en-US" sz="1050" dirty="0" smtClean="0">
                <a:solidFill>
                  <a:schemeClr val="bg1"/>
                </a:solidFill>
                <a:latin typeface="+mn-lt"/>
              </a:rPr>
              <a:t>s2112276104@ru.ac.bd</a:t>
            </a:r>
            <a:endParaRPr sz="105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2650" y="1385951"/>
            <a:ext cx="1927225" cy="3048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ooter Placeholder 16"/>
          <p:cNvSpPr txBox="1">
            <a:spLocks/>
          </p:cNvSpPr>
          <p:nvPr/>
        </p:nvSpPr>
        <p:spPr>
          <a:xfrm>
            <a:off x="154648" y="3077565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50" y="962025"/>
            <a:ext cx="3429000" cy="914994"/>
          </a:xfrm>
          <a:prstGeom prst="rect">
            <a:avLst/>
          </a:prstGeom>
        </p:spPr>
        <p:txBody>
          <a:bodyPr vert="horz" wrap="square" lIns="0" tIns="67945" rIns="0" bIns="0" numCol="1" rtlCol="0">
            <a:spAutoFit/>
          </a:bodyPr>
          <a:lstStyle/>
          <a:p>
            <a:pPr marL="12700" marR="5080" algn="l">
              <a:lnSpc>
                <a:spcPts val="2180"/>
              </a:lnSpc>
              <a:spcBef>
                <a:spcPts val="535"/>
              </a:spcBef>
            </a:pPr>
            <a:r>
              <a:rPr sz="1800" spc="75" dirty="0" smtClean="0">
                <a:latin typeface="+mj-lt"/>
              </a:rPr>
              <a:t>Unveiling</a:t>
            </a:r>
            <a:r>
              <a:rPr sz="1800" spc="85" dirty="0" smtClean="0">
                <a:latin typeface="+mj-lt"/>
              </a:rPr>
              <a:t> </a:t>
            </a:r>
            <a:r>
              <a:rPr sz="1800" spc="70" dirty="0" smtClean="0">
                <a:latin typeface="+mj-lt"/>
              </a:rPr>
              <a:t>the </a:t>
            </a:r>
            <a:r>
              <a:rPr sz="1800" spc="60" dirty="0" smtClean="0">
                <a:latin typeface="+mj-lt"/>
              </a:rPr>
              <a:t>Potential:</a:t>
            </a:r>
            <a:r>
              <a:rPr sz="1800" spc="25" dirty="0" smtClean="0">
                <a:latin typeface="+mj-lt"/>
              </a:rPr>
              <a:t> </a:t>
            </a:r>
            <a:r>
              <a:rPr lang="en-US" sz="1800" spc="25" dirty="0" smtClean="0">
                <a:latin typeface="+mj-lt"/>
              </a:rPr>
              <a:t/>
            </a:r>
            <a:br>
              <a:rPr lang="en-US" sz="1800" spc="25" dirty="0" smtClean="0">
                <a:latin typeface="+mj-lt"/>
              </a:rPr>
            </a:br>
            <a:r>
              <a:rPr sz="1800" spc="80" dirty="0" smtClean="0">
                <a:latin typeface="+mj-lt"/>
              </a:rPr>
              <a:t>A </a:t>
            </a:r>
            <a:r>
              <a:rPr sz="1800" spc="105" dirty="0" smtClean="0">
                <a:latin typeface="+mj-lt"/>
              </a:rPr>
              <a:t>Comprehensive </a:t>
            </a:r>
            <a:r>
              <a:rPr sz="1800" spc="90" dirty="0" smtClean="0">
                <a:latin typeface="+mj-lt"/>
              </a:rPr>
              <a:t>Exploration</a:t>
            </a:r>
            <a:r>
              <a:rPr sz="1800" spc="85" dirty="0" smtClean="0">
                <a:latin typeface="+mj-lt"/>
              </a:rPr>
              <a:t> </a:t>
            </a:r>
            <a:r>
              <a:rPr sz="1800" spc="114" dirty="0" smtClean="0">
                <a:latin typeface="+mj-lt"/>
              </a:rPr>
              <a:t>of </a:t>
            </a:r>
            <a:r>
              <a:rPr sz="1800" spc="85" dirty="0" smtClean="0">
                <a:latin typeface="+mj-lt"/>
              </a:rPr>
              <a:t>Digital</a:t>
            </a:r>
            <a:r>
              <a:rPr sz="1800" spc="30" dirty="0" smtClean="0">
                <a:latin typeface="+mj-lt"/>
              </a:rPr>
              <a:t> </a:t>
            </a:r>
            <a:r>
              <a:rPr sz="1800" spc="50" dirty="0" smtClean="0">
                <a:latin typeface="+mj-lt"/>
              </a:rPr>
              <a:t>Twin</a:t>
            </a:r>
            <a:r>
              <a:rPr lang="en-US" sz="1800" spc="50" dirty="0" smtClean="0">
                <a:latin typeface="+mj-lt"/>
              </a:rPr>
              <a:t>.</a:t>
            </a:r>
            <a:endParaRPr sz="1800" dirty="0">
              <a:latin typeface="+mj-l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9255" y="23741"/>
            <a:ext cx="2924818" cy="2998350"/>
            <a:chOff x="2924293" y="0"/>
            <a:chExt cx="2924818" cy="299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  <p:sp>
        <p:nvSpPr>
          <p:cNvPr id="11" name="Footer Placeholder 16"/>
          <p:cNvSpPr txBox="1">
            <a:spLocks/>
          </p:cNvSpPr>
          <p:nvPr/>
        </p:nvSpPr>
        <p:spPr>
          <a:xfrm>
            <a:off x="184150" y="3014757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8546" y="0"/>
            <a:ext cx="5851496" cy="3288029"/>
            <a:chOff x="3204" y="0"/>
            <a:chExt cx="5842255" cy="328794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8077" y="520153"/>
            <a:ext cx="1828801" cy="20710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l">
              <a:lnSpc>
                <a:spcPts val="1545"/>
              </a:lnSpc>
              <a:spcBef>
                <a:spcPts val="115"/>
              </a:spcBef>
            </a:pPr>
            <a:r>
              <a:rPr lang="en-US" sz="2000" dirty="0" smtClean="0">
                <a:latin typeface="+mj-lt"/>
              </a:rPr>
              <a:t>Index</a:t>
            </a:r>
            <a:endParaRPr sz="2000" dirty="0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34354" y="733816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 txBox="1"/>
          <p:nvPr/>
        </p:nvSpPr>
        <p:spPr>
          <a:xfrm>
            <a:off x="3828077" y="927570"/>
            <a:ext cx="1828801" cy="1810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spc="-10" dirty="0" smtClean="0">
                <a:solidFill>
                  <a:schemeClr val="bg1"/>
                </a:solidFill>
                <a:latin typeface="+mn-lt"/>
                <a:cs typeface="Tahoma"/>
              </a:rPr>
              <a:t>Introduction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spc="-10" dirty="0" smtClean="0">
                <a:solidFill>
                  <a:schemeClr val="bg1"/>
                </a:solidFill>
                <a:latin typeface="+mn-lt"/>
                <a:cs typeface="Tahoma"/>
              </a:rPr>
              <a:t>Key Components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dirty="0" smtClean="0">
                <a:solidFill>
                  <a:schemeClr val="bg1"/>
                </a:solidFill>
                <a:latin typeface="+mn-lt"/>
                <a:cs typeface="Tahoma"/>
              </a:rPr>
              <a:t>Application in Industry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dirty="0" smtClean="0">
                <a:solidFill>
                  <a:schemeClr val="bg1"/>
                </a:solidFill>
                <a:latin typeface="+mn-lt"/>
                <a:cs typeface="Tahoma"/>
              </a:rPr>
              <a:t>Advantages and Impact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dirty="0" smtClean="0">
                <a:solidFill>
                  <a:schemeClr val="bg1"/>
                </a:solidFill>
                <a:latin typeface="+mn-lt"/>
                <a:cs typeface="Tahoma"/>
              </a:rPr>
              <a:t>Challenges and Solution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dirty="0" smtClean="0">
                <a:solidFill>
                  <a:schemeClr val="bg1"/>
                </a:solidFill>
                <a:latin typeface="+mn-lt"/>
                <a:cs typeface="Tahoma"/>
              </a:rPr>
              <a:t>Future Trends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spc="60" dirty="0">
                <a:solidFill>
                  <a:schemeClr val="bg1"/>
                </a:solidFill>
                <a:latin typeface="+mn-lt"/>
              </a:rPr>
              <a:t>Ethical </a:t>
            </a:r>
            <a:r>
              <a:rPr lang="en-US" sz="1200" spc="70" dirty="0" smtClean="0">
                <a:solidFill>
                  <a:schemeClr val="bg1"/>
                </a:solidFill>
                <a:latin typeface="+mn-lt"/>
              </a:rPr>
              <a:t>Considerations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spc="65" dirty="0">
                <a:solidFill>
                  <a:schemeClr val="bg1"/>
                </a:solidFill>
                <a:latin typeface="+mn-lt"/>
              </a:rPr>
              <a:t>Future</a:t>
            </a:r>
            <a:r>
              <a:rPr lang="en-US" sz="1200" spc="9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spc="60" dirty="0" smtClean="0">
                <a:solidFill>
                  <a:schemeClr val="bg1"/>
                </a:solidFill>
                <a:latin typeface="+mn-lt"/>
              </a:rPr>
              <a:t>Prospects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135380" algn="l"/>
              </a:tabLst>
            </a:pPr>
            <a:r>
              <a:rPr lang="en-US" sz="1200" spc="114" dirty="0">
                <a:solidFill>
                  <a:schemeClr val="bg1"/>
                </a:solidFill>
                <a:latin typeface="+mn-lt"/>
              </a:rPr>
              <a:t>Conclusion</a:t>
            </a:r>
            <a:endParaRPr sz="1200" dirty="0">
              <a:solidFill>
                <a:schemeClr val="bg1"/>
              </a:solidFill>
              <a:latin typeface="+mn-lt"/>
              <a:cs typeface="Tahoma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>
          <a:xfrm>
            <a:off x="4215500" y="3006145"/>
            <a:ext cx="1346581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6"/>
          <p:cNvSpPr txBox="1">
            <a:spLocks/>
          </p:cNvSpPr>
          <p:nvPr/>
        </p:nvSpPr>
        <p:spPr>
          <a:xfrm>
            <a:off x="107950" y="3083088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9018" y="311818"/>
            <a:ext cx="4121430" cy="395681"/>
          </a:xfrm>
          <a:prstGeom prst="rect">
            <a:avLst/>
          </a:prstGeom>
        </p:spPr>
        <p:txBody>
          <a:bodyPr vert="horz" wrap="square" lIns="0" tIns="54686" rIns="0" bIns="0" rtlCol="0">
            <a:spAutoFit/>
          </a:bodyPr>
          <a:lstStyle/>
          <a:p>
            <a:pPr marL="1525270">
              <a:lnSpc>
                <a:spcPct val="100000"/>
              </a:lnSpc>
              <a:spcBef>
                <a:spcPts val="105"/>
              </a:spcBef>
            </a:pPr>
            <a:r>
              <a:rPr sz="2150" spc="75" dirty="0"/>
              <a:t>Introduction</a:t>
            </a:r>
            <a:endParaRPr sz="2150" dirty="0"/>
          </a:p>
        </p:txBody>
      </p:sp>
      <p:sp>
        <p:nvSpPr>
          <p:cNvPr id="10" name="object 10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>
          <a:xfrm>
            <a:off x="4201902" y="3008845"/>
            <a:ext cx="1346581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46578" y="1047586"/>
            <a:ext cx="2989902" cy="461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algn="l"/>
            <a:r>
              <a:rPr lang="en-US" sz="1000" dirty="0">
                <a:latin typeface="+mn-lt"/>
              </a:rPr>
              <a:t>T</a:t>
            </a:r>
            <a:r>
              <a:rPr lang="en-US" sz="1000" dirty="0" smtClean="0">
                <a:latin typeface="+mn-lt"/>
              </a:rPr>
              <a:t>he </a:t>
            </a:r>
            <a:r>
              <a:rPr lang="en-US" sz="1000" dirty="0">
                <a:latin typeface="+mn-lt"/>
              </a:rPr>
              <a:t>virtual representation or digital replica of a physical object, system, or process</a:t>
            </a:r>
            <a:r>
              <a:rPr lang="en-US" sz="1000" dirty="0" smtClean="0">
                <a:latin typeface="+mn-lt"/>
              </a:rPr>
              <a:t>. </a:t>
            </a:r>
            <a:r>
              <a:rPr lang="en-US" sz="1000" i="1" spc="-10" dirty="0" smtClean="0">
                <a:solidFill>
                  <a:srgbClr val="FFFFFF"/>
                </a:solidFill>
                <a:latin typeface="+mn-lt"/>
                <a:cs typeface="Trebuchet MS"/>
              </a:rPr>
              <a:t>Real-</a:t>
            </a:r>
            <a:r>
              <a:rPr lang="en-US" sz="1000" i="1" dirty="0" smtClean="0">
                <a:solidFill>
                  <a:srgbClr val="FFFFFF"/>
                </a:solidFill>
                <a:latin typeface="+mn-lt"/>
                <a:cs typeface="Trebuchet MS"/>
              </a:rPr>
              <a:t>time</a:t>
            </a:r>
            <a:r>
              <a:rPr lang="en-US" sz="1000" i="1" spc="185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+mn-lt"/>
                <a:cs typeface="Tahoma"/>
              </a:rPr>
              <a:t>synchronization</a:t>
            </a:r>
            <a:r>
              <a:rPr lang="en-US" sz="1000" spc="180" dirty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+mn-lt"/>
                <a:cs typeface="Tahoma"/>
              </a:rPr>
              <a:t>with </a:t>
            </a:r>
            <a:r>
              <a:rPr lang="en-US" sz="1000" spc="-10" dirty="0">
                <a:solidFill>
                  <a:srgbClr val="FFFFFF"/>
                </a:solidFill>
                <a:latin typeface="+mn-lt"/>
                <a:cs typeface="Tahoma"/>
              </a:rPr>
              <a:t>physical </a:t>
            </a:r>
            <a:r>
              <a:rPr lang="en-US" sz="1000" spc="20" dirty="0" smtClean="0">
                <a:solidFill>
                  <a:srgbClr val="FFFFFF"/>
                </a:solidFill>
                <a:latin typeface="+mn-lt"/>
                <a:cs typeface="Tahoma"/>
              </a:rPr>
              <a:t>counterparts.</a:t>
            </a:r>
            <a:endParaRPr lang="en-US" sz="1000" dirty="0" smtClean="0">
              <a:latin typeface="+mn-lt"/>
            </a:endParaRPr>
          </a:p>
        </p:txBody>
      </p:sp>
      <p:sp>
        <p:nvSpPr>
          <p:cNvPr id="17" name="Footer Placeholder 16"/>
          <p:cNvSpPr txBox="1">
            <a:spLocks/>
          </p:cNvSpPr>
          <p:nvPr/>
        </p:nvSpPr>
        <p:spPr>
          <a:xfrm>
            <a:off x="184150" y="3094283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5765">
            <a:off x="-191190" y="1354878"/>
            <a:ext cx="1478015" cy="705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4890">
            <a:off x="665014" y="192604"/>
            <a:ext cx="1461241" cy="1457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872">
            <a:off x="877783" y="2441854"/>
            <a:ext cx="1458088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65" dirty="0"/>
              <a:t>Key</a:t>
            </a:r>
            <a:r>
              <a:rPr sz="2000" spc="30" dirty="0"/>
              <a:t> </a:t>
            </a:r>
            <a:r>
              <a:rPr sz="2000" spc="135" dirty="0"/>
              <a:t>Components</a:t>
            </a:r>
            <a:endParaRPr sz="2000" dirty="0"/>
          </a:p>
        </p:txBody>
      </p:sp>
      <p:sp>
        <p:nvSpPr>
          <p:cNvPr id="12" name="object 12"/>
          <p:cNvSpPr txBox="1"/>
          <p:nvPr/>
        </p:nvSpPr>
        <p:spPr>
          <a:xfrm>
            <a:off x="1233617" y="893420"/>
            <a:ext cx="3037814" cy="16818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Physical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Entity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Sensors and Data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Acquisition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IOT Connectivity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Communication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Protocols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Data Storage and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Management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Simulation and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Modeling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Analytics and Artificial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Intelligence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User Interface and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Visualization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Lifecycle Management</a:t>
            </a:r>
          </a:p>
          <a:p>
            <a:pPr marL="18415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303020" algn="l"/>
                <a:tab pos="152400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Security Measures</a:t>
            </a:r>
            <a:endParaRPr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3617" y="760083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5" name="object 15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>
          <a:xfrm>
            <a:off x="4227316" y="3008845"/>
            <a:ext cx="1346581" cy="246221"/>
          </a:xfrm>
        </p:spPr>
        <p:txBody>
          <a:bodyPr/>
          <a:lstStyle/>
          <a:p>
            <a:r>
              <a:rPr lang="en-US" sz="1600" dirty="0" smtClean="0">
                <a:solidFill>
                  <a:schemeClr val="bg1"/>
                </a:solidFill>
              </a:rPr>
              <a:t>3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8264">
            <a:off x="-377484" y="2350730"/>
            <a:ext cx="1514475" cy="933450"/>
          </a:xfrm>
          <a:prstGeom prst="rect">
            <a:avLst/>
          </a:prstGeom>
        </p:spPr>
      </p:pic>
      <p:sp>
        <p:nvSpPr>
          <p:cNvPr id="19" name="Footer Placeholder 16"/>
          <p:cNvSpPr txBox="1">
            <a:spLocks/>
          </p:cNvSpPr>
          <p:nvPr/>
        </p:nvSpPr>
        <p:spPr>
          <a:xfrm>
            <a:off x="226998" y="3131955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00014" y="309339"/>
            <a:ext cx="412143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35"/>
              </a:spcBef>
            </a:pPr>
            <a:r>
              <a:rPr sz="2000" spc="70" dirty="0">
                <a:latin typeface="+mj-lt"/>
              </a:rPr>
              <a:t>Applications</a:t>
            </a:r>
            <a:r>
              <a:rPr sz="2000" spc="60" dirty="0">
                <a:latin typeface="+mj-lt"/>
              </a:rPr>
              <a:t> </a:t>
            </a:r>
            <a:r>
              <a:rPr sz="2000" spc="70" dirty="0">
                <a:latin typeface="+mj-lt"/>
              </a:rPr>
              <a:t>in</a:t>
            </a:r>
            <a:r>
              <a:rPr sz="2000" spc="60" dirty="0">
                <a:latin typeface="+mj-lt"/>
              </a:rPr>
              <a:t> </a:t>
            </a:r>
            <a:r>
              <a:rPr sz="2000" spc="55" dirty="0">
                <a:latin typeface="+mj-lt"/>
              </a:rPr>
              <a:t>Industry</a:t>
            </a:r>
            <a:endParaRPr sz="2000" dirty="0">
              <a:latin typeface="+mj-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0045" y="943755"/>
            <a:ext cx="3119809" cy="1008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Manufacturing</a:t>
            </a:r>
          </a:p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Healthcare</a:t>
            </a:r>
          </a:p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Aerospace</a:t>
            </a:r>
          </a:p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Automotive</a:t>
            </a:r>
          </a:p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Smart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Cities</a:t>
            </a:r>
            <a:endParaRPr lang="en-US" sz="1000" dirty="0">
              <a:solidFill>
                <a:schemeClr val="bg1"/>
              </a:solidFill>
              <a:latin typeface="+mn-lt"/>
              <a:cs typeface="Tahoma"/>
            </a:endParaRPr>
          </a:p>
          <a:p>
            <a:pPr marL="478790" marR="5080" indent="-171450" algn="l">
              <a:lnSpc>
                <a:spcPct val="1008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Oil and Gas</a:t>
            </a:r>
            <a:endParaRPr lang="en-US" sz="10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8071" y="764760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4" name="object 14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>
          <a:xfrm>
            <a:off x="4227204" y="3008845"/>
            <a:ext cx="1346581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oter Placeholder 16"/>
          <p:cNvSpPr txBox="1">
            <a:spLocks/>
          </p:cNvSpPr>
          <p:nvPr/>
        </p:nvSpPr>
        <p:spPr>
          <a:xfrm>
            <a:off x="203337" y="3080634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76" y="2073711"/>
            <a:ext cx="1170432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75" dirty="0" smtClean="0">
                <a:latin typeface="+mj-lt"/>
              </a:rPr>
              <a:t>Advantages</a:t>
            </a:r>
            <a:r>
              <a:rPr lang="en-US" sz="2000" spc="75" dirty="0" smtClean="0">
                <a:latin typeface="+mj-lt"/>
              </a:rPr>
              <a:t> and</a:t>
            </a:r>
            <a:r>
              <a:rPr sz="2000" spc="95" dirty="0" smtClean="0">
                <a:latin typeface="+mj-lt"/>
              </a:rPr>
              <a:t> </a:t>
            </a:r>
            <a:r>
              <a:rPr sz="2000" spc="110" dirty="0">
                <a:latin typeface="+mj-lt"/>
              </a:rPr>
              <a:t>Impact</a:t>
            </a:r>
            <a:endParaRPr sz="200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6544" y="1038225"/>
            <a:ext cx="2086610" cy="8444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31572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Optimized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Performance</a:t>
            </a: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31572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Improved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Decision-Making</a:t>
            </a: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31572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Energy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Efficiency</a:t>
            </a: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31572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Cost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Savings</a:t>
            </a: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1315720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Remote Monitoring and Control</a:t>
            </a:r>
            <a:endParaRPr sz="1000" dirty="0">
              <a:solidFill>
                <a:schemeClr val="bg1"/>
              </a:solidFill>
              <a:latin typeface="+mn-lt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57797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16"/>
          <p:cNvSpPr txBox="1">
            <a:spLocks/>
          </p:cNvSpPr>
          <p:nvPr/>
        </p:nvSpPr>
        <p:spPr>
          <a:xfrm>
            <a:off x="184150" y="3089383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8195" y="88916"/>
            <a:ext cx="41214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00860">
              <a:lnSpc>
                <a:spcPct val="100000"/>
              </a:lnSpc>
              <a:spcBef>
                <a:spcPts val="105"/>
              </a:spcBef>
            </a:pPr>
            <a:r>
              <a:rPr sz="2000" spc="65" dirty="0" smtClean="0">
                <a:latin typeface="+mj-lt"/>
              </a:rPr>
              <a:t>Challenges</a:t>
            </a:r>
            <a:endParaRPr sz="1550" dirty="0">
              <a:latin typeface="+mj-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7350" y="569033"/>
            <a:ext cx="2207954" cy="848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Data Security and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Privacy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Interoperability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Integration with Legacy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Systems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Data Quality and 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Accuracy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Skill Gaps and Training</a:t>
            </a:r>
            <a:endParaRPr sz="950" dirty="0">
              <a:solidFill>
                <a:schemeClr val="bg1"/>
              </a:solidFill>
              <a:latin typeface="+mn-lt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4393" y="459115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oter Placeholder 16"/>
          <p:cNvSpPr txBox="1">
            <a:spLocks/>
          </p:cNvSpPr>
          <p:nvPr/>
        </p:nvSpPr>
        <p:spPr>
          <a:xfrm>
            <a:off x="1539691" y="3092760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object 11"/>
          <p:cNvSpPr txBox="1">
            <a:spLocks/>
          </p:cNvSpPr>
          <p:nvPr/>
        </p:nvSpPr>
        <p:spPr>
          <a:xfrm>
            <a:off x="1143268" y="1601290"/>
            <a:ext cx="41214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145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800860">
              <a:spcBef>
                <a:spcPts val="105"/>
              </a:spcBef>
            </a:pPr>
            <a:r>
              <a:rPr lang="en-US" sz="2000" spc="65" dirty="0" smtClean="0">
                <a:latin typeface="+mj-lt"/>
              </a:rPr>
              <a:t>Solutions</a:t>
            </a:r>
            <a:endParaRPr lang="en-US" sz="1550" dirty="0">
              <a:latin typeface="+mj-lt"/>
            </a:endParaRPr>
          </a:p>
        </p:txBody>
      </p:sp>
      <p:sp>
        <p:nvSpPr>
          <p:cNvPr id="20" name="object 14"/>
          <p:cNvSpPr/>
          <p:nvPr/>
        </p:nvSpPr>
        <p:spPr>
          <a:xfrm>
            <a:off x="2938847" y="1918540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2927350" y="2003907"/>
            <a:ext cx="2207954" cy="503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Standardization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A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dvanced encryption</a:t>
            </a:r>
          </a:p>
          <a:p>
            <a:pPr marL="184150" marR="5080" indent="-171450" algn="l">
              <a:lnSpc>
                <a:spcPct val="1016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508125" algn="l"/>
              </a:tabLst>
            </a:pP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Robust connectivity protocols. </a:t>
            </a:r>
            <a:endParaRPr sz="950" dirty="0">
              <a:solidFill>
                <a:schemeClr val="bg1"/>
              </a:solidFill>
              <a:latin typeface="+mn-lt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7740" y="328215"/>
            <a:ext cx="4121430" cy="362997"/>
          </a:xfrm>
          <a:prstGeom prst="rect">
            <a:avLst/>
          </a:prstGeom>
        </p:spPr>
        <p:txBody>
          <a:bodyPr vert="horz" wrap="square" lIns="0" tIns="54686" rIns="0" bIns="0" rtlCol="0">
            <a:spAutoFit/>
          </a:bodyPr>
          <a:lstStyle/>
          <a:p>
            <a:pPr marL="152527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latin typeface="+mj-lt"/>
              </a:rPr>
              <a:t>Future</a:t>
            </a:r>
            <a:r>
              <a:rPr sz="2000" spc="25" dirty="0">
                <a:latin typeface="+mj-lt"/>
              </a:rPr>
              <a:t> </a:t>
            </a:r>
            <a:r>
              <a:rPr sz="2000" spc="50" dirty="0">
                <a:latin typeface="+mj-lt"/>
              </a:rPr>
              <a:t>Trends</a:t>
            </a:r>
            <a:endParaRPr sz="2000" dirty="0">
              <a:latin typeface="+mj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6578" y="1076814"/>
            <a:ext cx="2923972" cy="507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918844" algn="l"/>
              </a:tabLst>
            </a:pPr>
            <a:r>
              <a:rPr lang="en-US" sz="1000" dirty="0">
                <a:solidFill>
                  <a:srgbClr val="FFFFFF"/>
                </a:solidFill>
                <a:latin typeface="+mn-lt"/>
                <a:cs typeface="Trebuchet MS"/>
              </a:rPr>
              <a:t>E</a:t>
            </a:r>
            <a:r>
              <a:rPr sz="1000" i="1" spc="20" dirty="0" smtClean="0">
                <a:solidFill>
                  <a:srgbClr val="FFFFFF"/>
                </a:solidFill>
                <a:latin typeface="+mn-lt"/>
                <a:cs typeface="Trebuchet MS"/>
              </a:rPr>
              <a:t>nhanced</a:t>
            </a:r>
            <a:r>
              <a:rPr sz="1000" i="1" spc="5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+mn-lt"/>
                <a:cs typeface="Trebuchet MS"/>
              </a:rPr>
              <a:t>AI</a:t>
            </a:r>
            <a:r>
              <a:rPr sz="1000" spc="5" dirty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1000" spc="-10" dirty="0" smtClean="0">
                <a:solidFill>
                  <a:srgbClr val="FFFFFF"/>
                </a:solidFill>
                <a:latin typeface="+mn-lt"/>
                <a:cs typeface="Trebuchet MS"/>
              </a:rPr>
              <a:t>integration</a:t>
            </a:r>
            <a:endParaRPr lang="en-US" sz="1000" spc="-10" dirty="0" smtClean="0">
              <a:solidFill>
                <a:srgbClr val="FFFFFF"/>
              </a:solidFill>
              <a:latin typeface="+mn-lt"/>
              <a:cs typeface="Trebuchet MS"/>
            </a:endParaRP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918844" algn="l"/>
              </a:tabLst>
            </a:pPr>
            <a:r>
              <a:rPr lang="en-US" sz="1000" spc="-25" dirty="0">
                <a:solidFill>
                  <a:srgbClr val="FFFFFF"/>
                </a:solidFill>
                <a:latin typeface="+mn-lt"/>
                <a:cs typeface="Trebuchet MS"/>
              </a:rPr>
              <a:t>A</a:t>
            </a:r>
            <a:r>
              <a:rPr lang="en-US" sz="1000" spc="-25" dirty="0" smtClean="0">
                <a:solidFill>
                  <a:srgbClr val="FFFFFF"/>
                </a:solidFill>
                <a:latin typeface="+mn-lt"/>
                <a:cs typeface="Trebuchet MS"/>
              </a:rPr>
              <a:t>utonomous</a:t>
            </a:r>
            <a:r>
              <a:rPr lang="en-US" sz="1000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sz="1000" dirty="0" smtClean="0">
                <a:solidFill>
                  <a:srgbClr val="FFFFFF"/>
                </a:solidFill>
                <a:latin typeface="+mn-lt"/>
                <a:cs typeface="Trebuchet MS"/>
              </a:rPr>
              <a:t>decision-</a:t>
            </a:r>
            <a:r>
              <a:rPr sz="1000" spc="-10" dirty="0" smtClean="0">
                <a:solidFill>
                  <a:srgbClr val="FFFFFF"/>
                </a:solidFill>
                <a:latin typeface="+mn-lt"/>
                <a:cs typeface="Trebuchet MS"/>
              </a:rPr>
              <a:t>making</a:t>
            </a:r>
            <a:endParaRPr lang="en-US" sz="1000" spc="-10" dirty="0" smtClean="0">
              <a:solidFill>
                <a:srgbClr val="FFFFFF"/>
              </a:solidFill>
              <a:latin typeface="+mn-lt"/>
              <a:cs typeface="Trebuchet MS"/>
            </a:endParaRPr>
          </a:p>
          <a:p>
            <a:pPr marL="184150" marR="5080" indent="-171450">
              <a:lnSpc>
                <a:spcPct val="101099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918844" algn="l"/>
              </a:tabLst>
            </a:pPr>
            <a:r>
              <a:rPr lang="en-US" sz="1000" dirty="0" err="1">
                <a:solidFill>
                  <a:schemeClr val="bg1"/>
                </a:solidFill>
                <a:latin typeface="+mn-lt"/>
              </a:rPr>
              <a:t>Blockchain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 for D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ata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S</a:t>
            </a:r>
            <a:r>
              <a:rPr lang="en-US" sz="1000" dirty="0" smtClean="0">
                <a:solidFill>
                  <a:schemeClr val="bg1"/>
                </a:solidFill>
                <a:latin typeface="+mn-lt"/>
              </a:rPr>
              <a:t>ecurity</a:t>
            </a:r>
            <a:endParaRPr sz="1000" dirty="0">
              <a:solidFill>
                <a:schemeClr val="bg1"/>
              </a:solidFill>
              <a:latin typeface="+mn-lt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7"/>
          </p:nvPr>
        </p:nvSpPr>
        <p:spPr>
          <a:xfrm>
            <a:off x="4222751" y="3012440"/>
            <a:ext cx="1344930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" name="Footer Placeholder 16"/>
          <p:cNvSpPr txBox="1">
            <a:spLocks/>
          </p:cNvSpPr>
          <p:nvPr/>
        </p:nvSpPr>
        <p:spPr>
          <a:xfrm>
            <a:off x="197532" y="3091918"/>
            <a:ext cx="18735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Digital 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Twin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7655" y="1800225"/>
            <a:ext cx="36890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FFFFFF"/>
                </a:solidFill>
                <a:latin typeface="+mn-lt"/>
                <a:cs typeface="Tahoma"/>
              </a:rPr>
              <a:t>Real-world</a:t>
            </a:r>
            <a:r>
              <a:rPr lang="en-US" sz="900" spc="16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+mn-lt"/>
                <a:cs typeface="Tahoma"/>
              </a:rPr>
              <a:t>case</a:t>
            </a:r>
            <a:r>
              <a:rPr lang="en-US" sz="900" spc="16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spc="-10" dirty="0" smtClean="0">
                <a:solidFill>
                  <a:srgbClr val="FFFFFF"/>
                </a:solidFill>
                <a:latin typeface="+mn-lt"/>
                <a:cs typeface="Tahoma"/>
              </a:rPr>
              <a:t>studies </a:t>
            </a:r>
            <a:r>
              <a:rPr lang="en-US" sz="900" spc="30" dirty="0" smtClean="0">
                <a:solidFill>
                  <a:srgbClr val="FFFFFF"/>
                </a:solidFill>
                <a:latin typeface="+mn-lt"/>
                <a:cs typeface="Tahoma"/>
              </a:rPr>
              <a:t>demonstrating</a:t>
            </a:r>
            <a:r>
              <a:rPr lang="en-US" sz="900" spc="1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spc="30" dirty="0" smtClean="0">
                <a:solidFill>
                  <a:srgbClr val="FFFFFF"/>
                </a:solidFill>
                <a:latin typeface="+mn-lt"/>
                <a:cs typeface="Tahoma"/>
              </a:rPr>
              <a:t>the</a:t>
            </a:r>
            <a:r>
              <a:rPr lang="en-US" sz="900" spc="1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spc="30" dirty="0" smtClean="0">
                <a:solidFill>
                  <a:srgbClr val="FFFFFF"/>
                </a:solidFill>
                <a:latin typeface="+mn-lt"/>
                <a:cs typeface="Tahoma"/>
              </a:rPr>
              <a:t>eﬀectiveness</a:t>
            </a:r>
            <a:r>
              <a:rPr lang="en-US" sz="900" spc="1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spc="-25" dirty="0" smtClean="0">
                <a:solidFill>
                  <a:srgbClr val="FFFFFF"/>
                </a:solidFill>
                <a:latin typeface="+mn-lt"/>
                <a:cs typeface="Tahoma"/>
              </a:rPr>
              <a:t>of </a:t>
            </a:r>
            <a:r>
              <a:rPr lang="en-US" sz="900" dirty="0" smtClean="0">
                <a:solidFill>
                  <a:srgbClr val="FFFFFF"/>
                </a:solidFill>
                <a:latin typeface="+mn-lt"/>
                <a:cs typeface="Tahoma"/>
              </a:rPr>
              <a:t>digital</a:t>
            </a:r>
            <a:r>
              <a:rPr lang="en-US" sz="900" spc="11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+mn-lt"/>
                <a:cs typeface="Tahoma"/>
              </a:rPr>
              <a:t>twins</a:t>
            </a:r>
            <a:r>
              <a:rPr lang="en-US" sz="900" spc="11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+mn-lt"/>
                <a:cs typeface="Tahoma"/>
              </a:rPr>
              <a:t>in</a:t>
            </a:r>
            <a:r>
              <a:rPr lang="en-US" sz="900" spc="11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i="1" spc="-10" dirty="0" smtClean="0">
                <a:solidFill>
                  <a:srgbClr val="FFFFFF"/>
                </a:solidFill>
                <a:latin typeface="+mn-lt"/>
                <a:cs typeface="Trebuchet MS"/>
              </a:rPr>
              <a:t>optimizing </a:t>
            </a:r>
            <a:r>
              <a:rPr lang="en-US" sz="900" spc="20" dirty="0" smtClean="0">
                <a:solidFill>
                  <a:srgbClr val="FFFFFF"/>
                </a:solidFill>
                <a:latin typeface="+mn-lt"/>
                <a:cs typeface="Tahoma"/>
              </a:rPr>
              <a:t>operations,</a:t>
            </a:r>
            <a:r>
              <a:rPr lang="en-US" sz="900" spc="6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i="1" spc="20" dirty="0" smtClean="0">
                <a:solidFill>
                  <a:srgbClr val="FFFFFF"/>
                </a:solidFill>
                <a:latin typeface="+mn-lt"/>
                <a:cs typeface="Trebuchet MS"/>
              </a:rPr>
              <a:t>improving</a:t>
            </a:r>
            <a:r>
              <a:rPr lang="en-US" sz="900" i="1" spc="70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lang="en-US" sz="900" spc="-10" dirty="0" smtClean="0">
                <a:solidFill>
                  <a:srgbClr val="FFFFFF"/>
                </a:solidFill>
                <a:latin typeface="+mn-lt"/>
                <a:cs typeface="Tahoma"/>
              </a:rPr>
              <a:t>productivity, </a:t>
            </a:r>
            <a:r>
              <a:rPr lang="en-US" sz="900" spc="50" dirty="0" smtClean="0">
                <a:solidFill>
                  <a:srgbClr val="FFFFFF"/>
                </a:solidFill>
                <a:latin typeface="+mn-lt"/>
                <a:cs typeface="Tahoma"/>
              </a:rPr>
              <a:t>and</a:t>
            </a:r>
            <a:r>
              <a:rPr lang="en-US" sz="900" spc="10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i="1" spc="20" dirty="0" smtClean="0">
                <a:solidFill>
                  <a:srgbClr val="FFFFFF"/>
                </a:solidFill>
                <a:latin typeface="+mn-lt"/>
                <a:cs typeface="Trebuchet MS"/>
              </a:rPr>
              <a:t>enabling</a:t>
            </a:r>
            <a:r>
              <a:rPr lang="en-US" sz="900" i="1" spc="25" dirty="0" smtClean="0">
                <a:solidFill>
                  <a:srgbClr val="FFFFFF"/>
                </a:solidFill>
                <a:latin typeface="+mn-lt"/>
                <a:cs typeface="Trebuchet MS"/>
              </a:rPr>
              <a:t> </a:t>
            </a:r>
            <a:r>
              <a:rPr lang="en-US" sz="900" spc="20" dirty="0" smtClean="0">
                <a:solidFill>
                  <a:srgbClr val="FFFFFF"/>
                </a:solidFill>
                <a:latin typeface="+mn-lt"/>
                <a:cs typeface="Tahoma"/>
              </a:rPr>
              <a:t>predictive</a:t>
            </a:r>
            <a:r>
              <a:rPr lang="en-US" sz="900" spc="15" dirty="0" smtClean="0">
                <a:solidFill>
                  <a:srgbClr val="FFFFFF"/>
                </a:solidFill>
                <a:latin typeface="+mn-lt"/>
                <a:cs typeface="Tahoma"/>
              </a:rPr>
              <a:t> </a:t>
            </a:r>
            <a:r>
              <a:rPr lang="en-US" sz="900" spc="-10" dirty="0" smtClean="0">
                <a:solidFill>
                  <a:srgbClr val="FFFFFF"/>
                </a:solidFill>
                <a:latin typeface="+mn-lt"/>
                <a:cs typeface="Tahoma"/>
              </a:rPr>
              <a:t>insights.</a:t>
            </a:r>
            <a:endParaRPr lang="en-US" sz="900" dirty="0" smtClean="0">
              <a:latin typeface="+mn-lt"/>
              <a:cs typeface="Tahoma"/>
            </a:endParaRPr>
          </a:p>
          <a:p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307</Words>
  <Application>Microsoft Office PowerPoint</Application>
  <PresentationFormat>Custom</PresentationFormat>
  <Paragraphs>101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</vt:lpstr>
      <vt:lpstr>Tahoma</vt:lpstr>
      <vt:lpstr>Trebuchet MS</vt:lpstr>
      <vt:lpstr>Office Theme</vt:lpstr>
      <vt:lpstr>Digital Twin</vt:lpstr>
      <vt:lpstr>Unveiling the Potential:  A Comprehensive Exploration of Digital Twin.</vt:lpstr>
      <vt:lpstr>Index</vt:lpstr>
      <vt:lpstr>Introduction</vt:lpstr>
      <vt:lpstr>Key Components</vt:lpstr>
      <vt:lpstr>Applications in Industry</vt:lpstr>
      <vt:lpstr>Advantages and Impact</vt:lpstr>
      <vt:lpstr>Challenges</vt:lpstr>
      <vt:lpstr>Future Trends</vt:lpstr>
      <vt:lpstr>Ethical Considerations</vt:lpstr>
      <vt:lpstr>Future Prospects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Akhi Azim Papri</cp:lastModifiedBy>
  <cp:revision>43</cp:revision>
  <dcterms:created xsi:type="dcterms:W3CDTF">2024-01-19T16:46:46Z</dcterms:created>
  <dcterms:modified xsi:type="dcterms:W3CDTF">2024-01-20T18:01:49Z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2024-01-19T00:00:00Z</vt:filetime>
  </property>
  <property fmtid="{D5CDD505-2E9C-101B-9397-08002B2CF9AE}" pid="3" name="LastSaved">
    <vt:filetime>2024-01-19T00:00:00Z</vt:filetime>
  </property>
  <property fmtid="{D5CDD505-2E9C-101B-9397-08002B2CF9AE}" pid="4" name="Producer">
    <vt:lpwstr>GPL Ghostscript 10.02.0</vt:lpwstr>
  </property>
</Properties>
</file>